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70"/>
  </p:notesMasterIdLst>
  <p:sldIdLst>
    <p:sldId id="256" r:id="rId2"/>
    <p:sldId id="495" r:id="rId3"/>
    <p:sldId id="551" r:id="rId4"/>
    <p:sldId id="497" r:id="rId5"/>
    <p:sldId id="505" r:id="rId6"/>
    <p:sldId id="596" r:id="rId7"/>
    <p:sldId id="588" r:id="rId8"/>
    <p:sldId id="589" r:id="rId9"/>
    <p:sldId id="506" r:id="rId10"/>
    <p:sldId id="503" r:id="rId11"/>
    <p:sldId id="507" r:id="rId12"/>
    <p:sldId id="508" r:id="rId13"/>
    <p:sldId id="585" r:id="rId14"/>
    <p:sldId id="513" r:id="rId15"/>
    <p:sldId id="514" r:id="rId16"/>
    <p:sldId id="515" r:id="rId17"/>
    <p:sldId id="516" r:id="rId18"/>
    <p:sldId id="517" r:id="rId19"/>
    <p:sldId id="518" r:id="rId20"/>
    <p:sldId id="523" r:id="rId21"/>
    <p:sldId id="519" r:id="rId22"/>
    <p:sldId id="524" r:id="rId23"/>
    <p:sldId id="583" r:id="rId24"/>
    <p:sldId id="509" r:id="rId25"/>
    <p:sldId id="510" r:id="rId26"/>
    <p:sldId id="584" r:id="rId27"/>
    <p:sldId id="452" r:id="rId28"/>
    <p:sldId id="525" r:id="rId29"/>
    <p:sldId id="455" r:id="rId30"/>
    <p:sldId id="460" r:id="rId31"/>
    <p:sldId id="461" r:id="rId32"/>
    <p:sldId id="462" r:id="rId33"/>
    <p:sldId id="463" r:id="rId34"/>
    <p:sldId id="496" r:id="rId35"/>
    <p:sldId id="464" r:id="rId36"/>
    <p:sldId id="465" r:id="rId37"/>
    <p:sldId id="469" r:id="rId38"/>
    <p:sldId id="466" r:id="rId39"/>
    <p:sldId id="468" r:id="rId40"/>
    <p:sldId id="467" r:id="rId41"/>
    <p:sldId id="442" r:id="rId42"/>
    <p:sldId id="590" r:id="rId43"/>
    <p:sldId id="591" r:id="rId44"/>
    <p:sldId id="592" r:id="rId45"/>
    <p:sldId id="594" r:id="rId46"/>
    <p:sldId id="595" r:id="rId47"/>
    <p:sldId id="471" r:id="rId48"/>
    <p:sldId id="446" r:id="rId49"/>
    <p:sldId id="436" r:id="rId50"/>
    <p:sldId id="437" r:id="rId51"/>
    <p:sldId id="470" r:id="rId52"/>
    <p:sldId id="438" r:id="rId53"/>
    <p:sldId id="439" r:id="rId54"/>
    <p:sldId id="441" r:id="rId55"/>
    <p:sldId id="440" r:id="rId56"/>
    <p:sldId id="456" r:id="rId57"/>
    <p:sldId id="444" r:id="rId58"/>
    <p:sldId id="45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448" r:id="rId68"/>
    <p:sldId id="593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034E213-CA70-C74A-832E-F2FBF135E859}">
          <p14:sldIdLst>
            <p14:sldId id="256"/>
            <p14:sldId id="495"/>
            <p14:sldId id="551"/>
            <p14:sldId id="497"/>
            <p14:sldId id="505"/>
            <p14:sldId id="596"/>
            <p14:sldId id="588"/>
            <p14:sldId id="589"/>
            <p14:sldId id="506"/>
          </p14:sldIdLst>
        </p14:section>
        <p14:section name="Common perspectives" id="{E64B3D61-B073-6A4C-B709-2BDBF060ED2A}">
          <p14:sldIdLst>
            <p14:sldId id="503"/>
            <p14:sldId id="507"/>
            <p14:sldId id="508"/>
            <p14:sldId id="585"/>
            <p14:sldId id="513"/>
            <p14:sldId id="514"/>
            <p14:sldId id="515"/>
            <p14:sldId id="516"/>
            <p14:sldId id="517"/>
            <p14:sldId id="518"/>
            <p14:sldId id="523"/>
            <p14:sldId id="519"/>
            <p14:sldId id="524"/>
            <p14:sldId id="583"/>
            <p14:sldId id="509"/>
            <p14:sldId id="510"/>
          </p14:sldIdLst>
        </p14:section>
        <p14:section name="Designing your own" id="{AF3B8D5E-07E5-D740-8C3B-C6E6BB80B309}">
          <p14:sldIdLst>
            <p14:sldId id="584"/>
            <p14:sldId id="452"/>
            <p14:sldId id="525"/>
            <p14:sldId id="455"/>
            <p14:sldId id="460"/>
            <p14:sldId id="461"/>
            <p14:sldId id="462"/>
            <p14:sldId id="463"/>
            <p14:sldId id="496"/>
            <p14:sldId id="464"/>
            <p14:sldId id="465"/>
            <p14:sldId id="469"/>
            <p14:sldId id="466"/>
            <p14:sldId id="468"/>
            <p14:sldId id="467"/>
            <p14:sldId id="442"/>
            <p14:sldId id="590"/>
            <p14:sldId id="591"/>
            <p14:sldId id="592"/>
            <p14:sldId id="594"/>
            <p14:sldId id="595"/>
            <p14:sldId id="471"/>
            <p14:sldId id="446"/>
          </p14:sldIdLst>
        </p14:section>
        <p14:section name="Non Viz" id="{4BF80EE7-98C5-674D-9EFC-AFFCCDDE2867}">
          <p14:sldIdLst>
            <p14:sldId id="436"/>
            <p14:sldId id="437"/>
            <p14:sldId id="470"/>
            <p14:sldId id="438"/>
            <p14:sldId id="439"/>
            <p14:sldId id="441"/>
            <p14:sldId id="440"/>
            <p14:sldId id="456"/>
          </p14:sldIdLst>
        </p14:section>
        <p14:section name="Deception" id="{271A4AEB-F78B-0A45-98C0-D23D48BC18B5}">
          <p14:sldIdLst>
            <p14:sldId id="444"/>
            <p14:sldId id="45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448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0080"/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6"/>
    <p:restoredTop sz="82653" autoAdjust="0"/>
  </p:normalViewPr>
  <p:slideViewPr>
    <p:cSldViewPr snapToGrid="0" snapToObjects="1">
      <p:cViewPr varScale="1">
        <p:scale>
          <a:sx n="105" d="100"/>
          <a:sy n="105" d="100"/>
        </p:scale>
        <p:origin x="11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EU1XbTH1T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Book page from Edward</a:t>
            </a:r>
            <a:r>
              <a:rPr lang="it-IT" baseline="0" dirty="0"/>
              <a:t> </a:t>
            </a:r>
            <a:r>
              <a:rPr lang="it-IT" baseline="0" dirty="0" err="1"/>
              <a:t>Tufte</a:t>
            </a:r>
            <a:r>
              <a:rPr lang="it-IT" baseline="0" dirty="0"/>
              <a:t>, </a:t>
            </a:r>
            <a:r>
              <a:rPr lang="it-IT" baseline="0" dirty="0" err="1"/>
              <a:t>Envisioning</a:t>
            </a:r>
            <a:r>
              <a:rPr lang="it-IT" baseline="0" dirty="0"/>
              <a:t>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6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https://www.cs.uic.edu/~jbell/CourseNotes/Matlab/japan_sea.jpg</a:t>
            </a:r>
          </a:p>
          <a:p>
            <a:endParaRPr lang="en-US" dirty="0"/>
          </a:p>
          <a:p>
            <a:r>
              <a:rPr lang="en-US" dirty="0"/>
              <a:t>Shades of blue intuitively indicate depth of water for most humans. Rainbow color is not intuitive and requires a scale lookup every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like literate programming stuff.</a:t>
            </a:r>
          </a:p>
          <a:p>
            <a:endParaRPr lang="en-IN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87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www.propublica.org</a:t>
            </a:r>
            <a:r>
              <a:rPr lang="en-US" dirty="0"/>
              <a:t>/nerds/item/design-principles-for-news-apps-graphics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9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65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Blurring the line between data and UI.</a:t>
            </a:r>
          </a:p>
          <a:p>
            <a:r>
              <a:rPr lang="en-US" dirty="0"/>
              <a:t>Focus on learning outcome, experimentation.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98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Meaningful difference is separate from measurement precision… </a:t>
            </a:r>
          </a:p>
          <a:p>
            <a:endParaRPr lang="en-US" dirty="0"/>
          </a:p>
          <a:p>
            <a:r>
              <a:rPr lang="en-US" dirty="0"/>
              <a:t>Any time you work with data, you need to think critically about what it means.</a:t>
            </a:r>
          </a:p>
          <a:p>
            <a:endParaRPr lang="en-US" dirty="0"/>
          </a:p>
          <a:p>
            <a:r>
              <a:rPr lang="en-US" dirty="0"/>
              <a:t>This is something people get wrong all the time! Sign of a lazy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serious athletes probably want more precision</a:t>
            </a:r>
          </a:p>
          <a:p>
            <a:endParaRPr lang="en-US" dirty="0"/>
          </a:p>
          <a:p>
            <a:r>
              <a:rPr lang="en-US" dirty="0"/>
              <a:t>Setting the minimum range to zero is often the right answer… but it depends on the “shape” of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well known pattern with fitness trackers: people start using them, enjoy them, then fall behind on their goals, and quit using it rather than have their failure shoved in their faces every time they use it.</a:t>
            </a:r>
          </a:p>
          <a:p>
            <a:endParaRPr lang="en-US" dirty="0"/>
          </a:p>
          <a:p>
            <a:r>
              <a:rPr lang="en-US" dirty="0"/>
              <a:t>Closing your rings is a very successful example of gamification in design! The milestones are (somewhat) arbitrary and are automatically calculated by default. The expectation is that you can get positive feedback every day.</a:t>
            </a:r>
          </a:p>
          <a:p>
            <a:endParaRPr lang="en-US" dirty="0"/>
          </a:p>
          <a:p>
            <a:r>
              <a:rPr lang="en-US" dirty="0"/>
              <a:t>Images: Apple Watch from </a:t>
            </a:r>
            <a:r>
              <a:rPr lang="en-US" dirty="0" err="1"/>
              <a:t>apple.com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1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iOS Face</a:t>
            </a:r>
            <a:r>
              <a:rPr lang="en-US" baseline="0" dirty="0"/>
              <a:t> Dialer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6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0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sonify.psych.gatech.edu</a:t>
            </a:r>
            <a:r>
              <a:rPr lang="en-US" dirty="0"/>
              <a:t>/research/aquarium/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9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https://www.youtube.com/watch?v=MEU1XbTH1Ts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46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from http://</a:t>
            </a:r>
            <a:r>
              <a:rPr lang="en-US" dirty="0" err="1"/>
              <a:t>news.nationalgeographic.com</a:t>
            </a:r>
            <a:r>
              <a:rPr lang="en-US" dirty="0"/>
              <a:t>/2015/06/150619-data-points-five-ways-to-lie-with-charts/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5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news.nationalgeographic.com</a:t>
            </a:r>
            <a:r>
              <a:rPr lang="en-US" dirty="0"/>
              <a:t>/2015/06/150619-data-points-five-ways-to-lie-with-charts/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7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6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really about supporting activity, just as we have elsewhere in this class.</a:t>
            </a:r>
          </a:p>
          <a:p>
            <a:r>
              <a:rPr lang="en-IN" dirty="0"/>
              <a:t>Always come back to “what is someone doing?”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1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start by talking about data, but instead let’s start with questions. Any time you are able to tie this back to user experience, </a:t>
            </a:r>
            <a:r>
              <a:rPr lang="en-US"/>
              <a:t>the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7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9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5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elements in charts and graphs that are not necessary to comprehend the information represented on the graph, or that distract the viewer from this information</a:t>
            </a:r>
          </a:p>
          <a:p>
            <a:endParaRPr lang="en-US" dirty="0"/>
          </a:p>
          <a:p>
            <a:r>
              <a:rPr lang="en-US" dirty="0" err="1"/>
              <a:t>Eg</a:t>
            </a:r>
            <a:r>
              <a:rPr lang="en-US" dirty="0"/>
              <a:t>: Grids, distracting patterns and self-promoting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9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0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62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26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1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86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5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4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lthreinhold.com/school/tuftes-rules/" TargetMode="External"/><Relationship Id="rId2" Type="http://schemas.openxmlformats.org/officeDocument/2006/relationships/hyperlink" Target="http://edwardtufte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hyperlink" Target="http://worrydream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s.thoughtbot.com/analyzing-minards-visualization-of-napoleons-1812-march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orrydream.com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://worrydream.com/ExplorableExplanation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orrydream.com/#!2/LadderOfAbstrac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://phet.colorado.edu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onify.psych.gatech.edu/research/aquarium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MEU1XbTH1T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vigen.com/spurious-correlation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onisbeautiful.net/" TargetMode="External"/><Relationship Id="rId7" Type="http://schemas.openxmlformats.org/officeDocument/2006/relationships/hyperlink" Target="http://viz.wtf/" TargetMode="External"/><Relationship Id="rId2" Type="http://schemas.openxmlformats.org/officeDocument/2006/relationships/hyperlink" Target="http://www.edwardtuft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eddit.com/r/DataIsUgly" TargetMode="External"/><Relationship Id="rId5" Type="http://schemas.openxmlformats.org/officeDocument/2006/relationships/hyperlink" Target="http://reddit.com/r/DataIsBeautiful" TargetMode="External"/><Relationship Id="rId4" Type="http://schemas.openxmlformats.org/officeDocument/2006/relationships/hyperlink" Target="http://feltron.co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3835" y="1319031"/>
            <a:ext cx="3390165" cy="4282633"/>
          </a:xfrm>
          <a:solidFill>
            <a:schemeClr val="bg1"/>
          </a:solidFill>
          <a:effectLst/>
        </p:spPr>
        <p:txBody>
          <a:bodyPr>
            <a:normAutofit/>
          </a:bodyPr>
          <a:lstStyle/>
          <a:p>
            <a:r>
              <a:rPr lang="en-US" sz="3600" b="1" dirty="0"/>
              <a:t>Representing information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CSCI 5839</a:t>
            </a:r>
            <a:br>
              <a:rPr lang="en-US" sz="3600" dirty="0"/>
            </a:br>
            <a:r>
              <a:rPr lang="en-US" sz="3600" dirty="0"/>
              <a:t>Fall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6" y="1715695"/>
            <a:ext cx="5431540" cy="34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Edward </a:t>
            </a:r>
            <a:r>
              <a:rPr lang="en-US" b="1" dirty="0" err="1"/>
              <a:t>Tufte</a:t>
            </a:r>
            <a:endParaRPr lang="en-US" b="1" dirty="0"/>
          </a:p>
          <a:p>
            <a:r>
              <a:rPr lang="en-US" sz="1800" dirty="0"/>
              <a:t>Background in statistics</a:t>
            </a:r>
          </a:p>
          <a:p>
            <a:r>
              <a:rPr lang="en-US" sz="1800" dirty="0">
                <a:hlinkClick r:id="rId2"/>
              </a:rPr>
              <a:t>http://edwardtufte.com</a:t>
            </a:r>
            <a:endParaRPr lang="en-US" sz="1800" dirty="0"/>
          </a:p>
          <a:p>
            <a:r>
              <a:rPr lang="en-US" sz="1800" dirty="0"/>
              <a:t>(OK summary at </a:t>
            </a:r>
            <a:r>
              <a:rPr lang="en-US" sz="1800" dirty="0">
                <a:hlinkClick r:id="rId3"/>
              </a:rPr>
              <a:t>http://www.sealthreinhold.com/school/tuftes-rules/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Bret Victor</a:t>
            </a:r>
          </a:p>
          <a:p>
            <a:r>
              <a:rPr lang="en-US" sz="1800" dirty="0"/>
              <a:t>Background in HCI</a:t>
            </a:r>
          </a:p>
          <a:p>
            <a:r>
              <a:rPr lang="en-US" sz="1800" dirty="0">
                <a:hlinkClick r:id="rId4"/>
              </a:rPr>
              <a:t>http://worrydream.com</a:t>
            </a:r>
            <a:endParaRPr lang="en-US" sz="1800" dirty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58" y="3950934"/>
            <a:ext cx="1968500" cy="2613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796827"/>
            <a:ext cx="4152795" cy="27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Tufte</a:t>
            </a:r>
            <a:r>
              <a:rPr lang="en" dirty="0"/>
              <a:t>’s Principles (interpreted)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tech sucks </a:t>
            </a:r>
          </a:p>
          <a:p>
            <a:pPr lvl="1"/>
            <a:r>
              <a:rPr lang="en-US" dirty="0"/>
              <a:t>Paper &gt; screens</a:t>
            </a:r>
          </a:p>
          <a:p>
            <a:pPr lvl="1"/>
            <a:r>
              <a:rPr lang="en-US" dirty="0"/>
              <a:t>Screens should be more like paper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Don’t hide complexity or density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Put information up so people can make sense of it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No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750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" y="1350583"/>
            <a:ext cx="9143446" cy="44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1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456882"/>
          </a:xfrm>
        </p:spPr>
        <p:txBody>
          <a:bodyPr>
            <a:normAutofit fontScale="90000"/>
          </a:bodyPr>
          <a:lstStyle/>
          <a:p>
            <a:r>
              <a:rPr lang="en-US" dirty="0"/>
              <a:t>Napoleon’s March by </a:t>
            </a:r>
            <a:r>
              <a:rPr lang="en-US" dirty="0" err="1"/>
              <a:t>Minard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" y="1350583"/>
            <a:ext cx="9143446" cy="4425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148" y="6381496"/>
            <a:ext cx="9291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https://robots.thoughtbot.com/analyzing-minards-visualization-of-napoleons-1812-march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6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06" y="0"/>
            <a:ext cx="8045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6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92100"/>
            <a:ext cx="90805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41300"/>
            <a:ext cx="8788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2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5" y="1371601"/>
            <a:ext cx="8821219" cy="42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good? Is it good?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4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principles from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2115"/>
          </a:xfrm>
        </p:spPr>
        <p:txBody>
          <a:bodyPr>
            <a:normAutofit/>
          </a:bodyPr>
          <a:lstStyle/>
          <a:p>
            <a:r>
              <a:rPr lang="en-US" dirty="0"/>
              <a:t>Use color, type, etc. wisely</a:t>
            </a:r>
          </a:p>
          <a:p>
            <a:pPr lvl="1"/>
            <a:r>
              <a:rPr lang="en-US" dirty="0"/>
              <a:t>Don’t assume mappings are intuitive</a:t>
            </a:r>
          </a:p>
          <a:p>
            <a:pPr lvl="1"/>
            <a:r>
              <a:rPr lang="en-US" dirty="0"/>
              <a:t>Be prepared for people to read into things that aren’t there</a:t>
            </a:r>
          </a:p>
          <a:p>
            <a:r>
              <a:rPr lang="en-US" dirty="0"/>
              <a:t>Include detailed data when possible</a:t>
            </a:r>
          </a:p>
          <a:p>
            <a:r>
              <a:rPr lang="en-US" dirty="0"/>
              <a:t>Leave out “</a:t>
            </a:r>
            <a:r>
              <a:rPr lang="en-US" dirty="0" err="1"/>
              <a:t>chartjunk</a:t>
            </a:r>
            <a:r>
              <a:rPr lang="en-US" dirty="0"/>
              <a:t>” – graphic elements that aren’t part of the content</a:t>
            </a:r>
          </a:p>
          <a:p>
            <a:r>
              <a:rPr lang="en-US" dirty="0"/>
              <a:t>Above all, remember the user’s purpose</a:t>
            </a:r>
          </a:p>
        </p:txBody>
      </p:sp>
    </p:spTree>
    <p:extLst>
      <p:ext uri="{BB962C8B-B14F-4D97-AF65-F5344CB8AC3E}">
        <p14:creationId xmlns:p14="http://schemas.microsoft.com/office/powerpoint/2010/main" val="71447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32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to represent information to the user</a:t>
            </a:r>
          </a:p>
          <a:p>
            <a:endParaRPr lang="en-US" dirty="0"/>
          </a:p>
          <a:p>
            <a:r>
              <a:rPr lang="en-US" dirty="0"/>
              <a:t>How we often encounter it: “</a:t>
            </a:r>
            <a:r>
              <a:rPr lang="en-US" dirty="0" err="1"/>
              <a:t>Ack</a:t>
            </a:r>
            <a:r>
              <a:rPr lang="en-US" dirty="0"/>
              <a:t>! Should this be a chart, a map, a timeline??”</a:t>
            </a:r>
          </a:p>
          <a:p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or</a:t>
            </a:r>
            <a:br>
              <a:rPr lang="en-US" b="1" u="sng" dirty="0"/>
            </a:br>
            <a:br>
              <a:rPr lang="en-US" b="1" u="sng" dirty="0"/>
            </a:br>
            <a:r>
              <a:rPr lang="en-US" dirty="0"/>
              <a:t>“These are social media posts, so they should be in a timeline.”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How we </a:t>
            </a:r>
            <a:r>
              <a:rPr lang="en-US" b="1" dirty="0"/>
              <a:t>should</a:t>
            </a:r>
            <a:r>
              <a:rPr lang="en-US" dirty="0"/>
              <a:t> think about it: What is the user trying to accomplish and how can we put that information in front of them? </a:t>
            </a:r>
          </a:p>
        </p:txBody>
      </p:sp>
    </p:spTree>
    <p:extLst>
      <p:ext uri="{BB962C8B-B14F-4D97-AF65-F5344CB8AC3E}">
        <p14:creationId xmlns:p14="http://schemas.microsoft.com/office/powerpoint/2010/main" val="10856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5454" y="378941"/>
            <a:ext cx="295702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Don’t hide</a:t>
            </a:r>
            <a:br>
              <a:rPr lang="en-US" sz="2600"/>
            </a:br>
            <a:r>
              <a:rPr lang="en-US" sz="2600"/>
              <a:t>detail</a:t>
            </a:r>
          </a:p>
          <a:p>
            <a:endParaRPr lang="en-US" sz="2600"/>
          </a:p>
          <a:p>
            <a:r>
              <a:rPr lang="en-US" sz="2600"/>
              <a:t>preserve gestalt,</a:t>
            </a:r>
          </a:p>
          <a:p>
            <a:r>
              <a:rPr lang="en-US" sz="2600"/>
              <a:t>but support detailed</a:t>
            </a:r>
            <a:br>
              <a:rPr lang="en-US" sz="2600"/>
            </a:br>
            <a:r>
              <a:rPr lang="en-US" sz="2600"/>
              <a:t>exploration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37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392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5638" y="1069675"/>
            <a:ext cx="17354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Eliminate</a:t>
            </a:r>
          </a:p>
          <a:p>
            <a:r>
              <a:rPr lang="en-US" sz="2600"/>
              <a:t>“chartjunk”</a:t>
            </a:r>
          </a:p>
        </p:txBody>
      </p:sp>
    </p:spTree>
    <p:extLst>
      <p:ext uri="{BB962C8B-B14F-4D97-AF65-F5344CB8AC3E}">
        <p14:creationId xmlns:p14="http://schemas.microsoft.com/office/powerpoint/2010/main" val="1646255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2236" y="2231731"/>
            <a:ext cx="215866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Consider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color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mappings</a:t>
            </a:r>
          </a:p>
          <a:p>
            <a:endParaRPr lang="en-US" sz="2600">
              <a:solidFill>
                <a:schemeClr val="bg1"/>
              </a:solidFill>
            </a:endParaRPr>
          </a:p>
          <a:p>
            <a:r>
              <a:rPr lang="en-US" sz="2600">
                <a:solidFill>
                  <a:schemeClr val="bg1"/>
                </a:solidFill>
              </a:rPr>
              <a:t>(or, really,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consider every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detail)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361"/>
            <a:ext cx="6533695" cy="52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D5D-CCD5-5D48-ABEB-0EECF5C4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Bret Victor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85C5F-05C1-6748-8692-15917982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7696" cy="4525963"/>
          </a:xfrm>
        </p:spPr>
        <p:txBody>
          <a:bodyPr>
            <a:normAutofit/>
          </a:bodyPr>
          <a:lstStyle/>
          <a:p>
            <a:r>
              <a:rPr lang="en-US" dirty="0"/>
              <a:t>Former interface designer at Apple</a:t>
            </a:r>
          </a:p>
          <a:p>
            <a:r>
              <a:rPr lang="en-US" dirty="0"/>
              <a:t>One of the original designers of the iPad UI</a:t>
            </a:r>
          </a:p>
          <a:p>
            <a:r>
              <a:rPr lang="en-US" dirty="0"/>
              <a:t>Focus on the future of interacting with information on 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56136-63BD-5C4F-BDB5-5A12015F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80" y="1417638"/>
            <a:ext cx="2794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Victor’s Principles (interpreted)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modern tools we have available</a:t>
            </a:r>
          </a:p>
          <a:p>
            <a:r>
              <a:rPr lang="en-US" dirty="0"/>
              <a:t>Understand and use context where we can</a:t>
            </a:r>
          </a:p>
          <a:p>
            <a:r>
              <a:rPr lang="en-US" dirty="0"/>
              <a:t>Data exploration tied to HCI</a:t>
            </a:r>
          </a:p>
          <a:p>
            <a:r>
              <a:rPr lang="en-US" dirty="0"/>
              <a:t>“Dynamic pictures”, “explorable explanations”</a:t>
            </a:r>
          </a:p>
          <a:p>
            <a:endParaRPr lang="en-US" dirty="0"/>
          </a:p>
          <a:p>
            <a:r>
              <a:rPr lang="en-US" dirty="0"/>
              <a:t>Check out cool demos at </a:t>
            </a:r>
            <a:r>
              <a:rPr lang="en-US" dirty="0">
                <a:hlinkClick r:id="rId2"/>
              </a:rPr>
              <a:t>worrydream.com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40" y="1688253"/>
            <a:ext cx="5450443" cy="46548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911" y="6343134"/>
            <a:ext cx="479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http://worrydream.com/ExplorableExplanations/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01" y="173517"/>
            <a:ext cx="5665748" cy="38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5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E146-499F-6549-BC3C-EA6F9A77C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info displays</a:t>
            </a:r>
          </a:p>
        </p:txBody>
      </p:sp>
    </p:spTree>
    <p:extLst>
      <p:ext uri="{BB962C8B-B14F-4D97-AF65-F5344CB8AC3E}">
        <p14:creationId xmlns:p14="http://schemas.microsoft.com/office/powerpoint/2010/main" val="3049492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(Some) goals of information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overview of the world</a:t>
            </a:r>
          </a:p>
          <a:p>
            <a:r>
              <a:rPr lang="en-US" dirty="0"/>
              <a:t>Allow comparisons</a:t>
            </a:r>
          </a:p>
          <a:p>
            <a:r>
              <a:rPr lang="en-US" dirty="0"/>
              <a:t>Show progress</a:t>
            </a:r>
          </a:p>
          <a:p>
            <a:r>
              <a:rPr lang="en-US" dirty="0"/>
              <a:t>Understand relationships</a:t>
            </a:r>
          </a:p>
          <a:p>
            <a:endParaRPr lang="en-US" dirty="0"/>
          </a:p>
          <a:p>
            <a:r>
              <a:rPr lang="en-US" dirty="0"/>
              <a:t>Motivate behavior</a:t>
            </a:r>
          </a:p>
          <a:p>
            <a:r>
              <a:rPr lang="en-US" dirty="0"/>
              <a:t>Test hypotheses</a:t>
            </a:r>
          </a:p>
        </p:txBody>
      </p:sp>
    </p:spTree>
    <p:extLst>
      <p:ext uri="{BB962C8B-B14F-4D97-AF65-F5344CB8AC3E}">
        <p14:creationId xmlns:p14="http://schemas.microsoft.com/office/powerpoint/2010/main" val="89141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information design toolkit</a:t>
            </a:r>
          </a:p>
        </p:txBody>
      </p:sp>
    </p:spTree>
    <p:extLst>
      <p:ext uri="{BB962C8B-B14F-4D97-AF65-F5344CB8AC3E}">
        <p14:creationId xmlns:p14="http://schemas.microsoft.com/office/powerpoint/2010/main" val="279375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graphic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Charts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Multiples</a:t>
            </a:r>
          </a:p>
          <a:p>
            <a:r>
              <a:rPr lang="en-US" dirty="0"/>
              <a:t>Photo collages</a:t>
            </a:r>
          </a:p>
          <a:p>
            <a:r>
              <a:rPr lang="en-US" dirty="0" err="1"/>
              <a:t>Treemaps</a:t>
            </a:r>
            <a:endParaRPr lang="en-US" dirty="0"/>
          </a:p>
          <a:p>
            <a:r>
              <a:rPr lang="en-US" dirty="0" err="1"/>
              <a:t>Sparklines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8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discussing in this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representations are a core part of most interactive systems</a:t>
            </a:r>
          </a:p>
          <a:p>
            <a:r>
              <a:rPr lang="en-US" dirty="0"/>
              <a:t>Most of the time we need to show “stuff” in our user interface</a:t>
            </a:r>
          </a:p>
          <a:p>
            <a:r>
              <a:rPr lang="en-US" dirty="0"/>
              <a:t>It’s important to tie the representation of information to user’s goals</a:t>
            </a:r>
          </a:p>
          <a:p>
            <a:r>
              <a:rPr lang="en-US" dirty="0"/>
              <a:t>“Human-centered information design”</a:t>
            </a:r>
          </a:p>
        </p:txBody>
      </p:sp>
    </p:spTree>
    <p:extLst>
      <p:ext uri="{BB962C8B-B14F-4D97-AF65-F5344CB8AC3E}">
        <p14:creationId xmlns:p14="http://schemas.microsoft.com/office/powerpoint/2010/main" val="743670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combine with other graphics, overlays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41" y="2367444"/>
            <a:ext cx="7499317" cy="43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4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482"/>
            <a:ext cx="9144000" cy="53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1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257"/>
            <a:ext cx="8229600" cy="1143000"/>
          </a:xfrm>
        </p:spPr>
        <p:txBody>
          <a:bodyPr/>
          <a:lstStyle/>
          <a:p>
            <a:r>
              <a:rPr lang="en-US" dirty="0"/>
              <a:t>Map layering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1229257"/>
            <a:ext cx="7585656" cy="54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65"/>
            <a:ext cx="9117453" cy="43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2038"/>
            <a:ext cx="2021923" cy="11430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 other kind of timeline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23" y="0"/>
            <a:ext cx="7122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05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multiples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comparisons between similar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9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collages or “image quilts”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overviews of available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776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280"/>
            <a:ext cx="9144000" cy="56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relative importance of data in a condensed space</a:t>
            </a:r>
          </a:p>
          <a:p>
            <a:endParaRPr lang="en-US" dirty="0"/>
          </a:p>
          <a:p>
            <a:r>
              <a:rPr lang="en-US" dirty="0"/>
              <a:t>Invented by Prof. Ben </a:t>
            </a:r>
            <a:r>
              <a:rPr lang="en-US" dirty="0" err="1"/>
              <a:t>Schneiderman</a:t>
            </a:r>
            <a:r>
              <a:rPr lang="en-US" dirty="0"/>
              <a:t>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747032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18"/>
            <a:ext cx="9144000" cy="61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3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Human-centered information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user trying to do?</a:t>
            </a:r>
          </a:p>
          <a:p>
            <a:pPr lvl="1"/>
            <a:r>
              <a:rPr lang="en-US" dirty="0"/>
              <a:t>Often about making a decision</a:t>
            </a:r>
          </a:p>
          <a:p>
            <a:r>
              <a:rPr lang="en-US" dirty="0"/>
              <a:t>What information do they need to make this decision?</a:t>
            </a:r>
          </a:p>
          <a:p>
            <a:r>
              <a:rPr lang="en-US" dirty="0"/>
              <a:t>How can we optimize finding this info and making comparisons?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210F6-6D45-0243-BD8A-EE83D155F8D4}"/>
              </a:ext>
            </a:extLst>
          </p:cNvPr>
          <p:cNvSpPr txBox="1"/>
          <p:nvPr/>
        </p:nvSpPr>
        <p:spPr>
          <a:xfrm>
            <a:off x="457200" y="553750"/>
            <a:ext cx="1639824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87469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small quantitative data in context</a:t>
            </a:r>
          </a:p>
          <a:p>
            <a:r>
              <a:rPr lang="en-US" dirty="0"/>
              <a:t>Invented by </a:t>
            </a:r>
            <a:r>
              <a:rPr lang="en-US" dirty="0" err="1"/>
              <a:t>Tufte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3009900"/>
            <a:ext cx="9004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51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783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limit information overload</a:t>
            </a:r>
          </a:p>
          <a:p>
            <a:endParaRPr lang="en-US" dirty="0"/>
          </a:p>
          <a:p>
            <a:r>
              <a:rPr lang="en-US" dirty="0"/>
              <a:t>Can enable hypothesis testing</a:t>
            </a:r>
          </a:p>
          <a:p>
            <a:endParaRPr lang="en-US" dirty="0"/>
          </a:p>
          <a:p>
            <a:r>
              <a:rPr lang="en-US" dirty="0"/>
              <a:t>Make interaction part of learning (rather than using it to overcome poor design)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6126163"/>
            <a:ext cx="7347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http://worrydream.com/#!2/LadderOfAbstraction</a:t>
            </a:r>
            <a:endParaRPr lang="en-US" dirty="0"/>
          </a:p>
          <a:p>
            <a:r>
              <a:rPr lang="en-US" dirty="0">
                <a:hlinkClick r:id="rId4"/>
              </a:rPr>
              <a:t>http://phet.colorado.edu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79" y="1670074"/>
            <a:ext cx="3706787" cy="42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77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2A88-0E12-CD4D-A8B3-36220F11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old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259C4-FEA3-5A47-BCEB-1CE0784D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931664" cy="4525963"/>
          </a:xfrm>
        </p:spPr>
        <p:txBody>
          <a:bodyPr/>
          <a:lstStyle/>
          <a:p>
            <a:r>
              <a:rPr lang="en-US" dirty="0"/>
              <a:t>Bar charts, line charts, scatter plots</a:t>
            </a:r>
          </a:p>
          <a:p>
            <a:r>
              <a:rPr lang="en-US" dirty="0"/>
              <a:t>What to use when?</a:t>
            </a:r>
          </a:p>
          <a:p>
            <a:r>
              <a:rPr lang="en-US" dirty="0"/>
              <a:t>How to choose scale?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D1557-E814-8742-8449-CB0B3563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186" y="411162"/>
            <a:ext cx="3388941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37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62B0-74B5-7C49-BF95-0B46EBD7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FA4F-37A1-1F4E-8D0C-5DD766CB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be based on the activity!</a:t>
            </a:r>
            <a:br>
              <a:rPr lang="en-US" dirty="0"/>
            </a:br>
            <a:endParaRPr lang="en-US" dirty="0"/>
          </a:p>
          <a:p>
            <a:r>
              <a:rPr lang="en-US" dirty="0"/>
              <a:t>Key questions</a:t>
            </a:r>
          </a:p>
          <a:p>
            <a:pPr lvl="1"/>
            <a:r>
              <a:rPr lang="en-US" b="1" dirty="0"/>
              <a:t>What is the reasonable range for the activity?</a:t>
            </a:r>
          </a:p>
          <a:p>
            <a:pPr lvl="1"/>
            <a:r>
              <a:rPr lang="en-US" b="1" dirty="0"/>
              <a:t>What is a meaningful difference in data?</a:t>
            </a:r>
            <a:br>
              <a:rPr lang="en-US" b="1" dirty="0"/>
            </a:br>
            <a:endParaRPr lang="en-US" b="1" dirty="0"/>
          </a:p>
          <a:p>
            <a:r>
              <a:rPr lang="en-US" b="1" dirty="0">
                <a:solidFill>
                  <a:schemeClr val="accent5"/>
                </a:solidFill>
              </a:rPr>
              <a:t>If you don’t know, it’s your job to find out</a:t>
            </a:r>
          </a:p>
        </p:txBody>
      </p:sp>
    </p:spTree>
    <p:extLst>
      <p:ext uri="{BB962C8B-B14F-4D97-AF65-F5344CB8AC3E}">
        <p14:creationId xmlns:p14="http://schemas.microsoft.com/office/powerpoint/2010/main" val="3703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09B7-D926-E344-A898-65620A52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scale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2E6C65D-1F39-3243-9E65-E94234A4E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660840"/>
              </p:ext>
            </p:extLst>
          </p:nvPr>
        </p:nvGraphicFramePr>
        <p:xfrm>
          <a:off x="457200" y="1600200"/>
          <a:ext cx="8229600" cy="416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742236595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1697470245"/>
                    </a:ext>
                  </a:extLst>
                </a:gridCol>
                <a:gridCol w="1560576">
                  <a:extLst>
                    <a:ext uri="{9D8B030D-6E8A-4147-A177-3AD203B41FA5}">
                      <a16:colId xmlns:a16="http://schemas.microsoft.com/office/drawing/2014/main" val="3676143743"/>
                    </a:ext>
                  </a:extLst>
                </a:gridCol>
                <a:gridCol w="1938528">
                  <a:extLst>
                    <a:ext uri="{9D8B030D-6E8A-4147-A177-3AD203B41FA5}">
                      <a16:colId xmlns:a16="http://schemas.microsoft.com/office/drawing/2014/main" val="1666598819"/>
                    </a:ext>
                  </a:extLst>
                </a:gridCol>
                <a:gridCol w="1969008">
                  <a:extLst>
                    <a:ext uri="{9D8B030D-6E8A-4147-A177-3AD203B41FA5}">
                      <a16:colId xmlns:a16="http://schemas.microsoft.com/office/drawing/2014/main" val="1069960124"/>
                    </a:ext>
                  </a:extLst>
                </a:gridCol>
              </a:tblGrid>
              <a:tr h="833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Activity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 (min)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 (max)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Meaningful difference?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25454"/>
                  </a:ext>
                </a:extLst>
              </a:tr>
              <a:tr h="833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79953"/>
                  </a:ext>
                </a:extLst>
              </a:tr>
              <a:tr h="833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Walking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903057"/>
                  </a:ext>
                </a:extLst>
              </a:tr>
              <a:tr h="833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Calories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097978"/>
                  </a:ext>
                </a:extLst>
              </a:tr>
              <a:tr h="833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Savings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1864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22D05A-5853-FA4F-9549-6ECD6C2CD587}"/>
              </a:ext>
            </a:extLst>
          </p:cNvPr>
          <p:cNvSpPr txBox="1"/>
          <p:nvPr/>
        </p:nvSpPr>
        <p:spPr>
          <a:xfrm>
            <a:off x="813759" y="6096000"/>
            <a:ext cx="751648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these “common sense” values may be different in other contexts!</a:t>
            </a:r>
          </a:p>
        </p:txBody>
      </p:sp>
    </p:spTree>
    <p:extLst>
      <p:ext uri="{BB962C8B-B14F-4D97-AF65-F5344CB8AC3E}">
        <p14:creationId xmlns:p14="http://schemas.microsoft.com/office/powerpoint/2010/main" val="151436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954D-843E-F948-91B0-2A6CB5F2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3FD4-FC92-E045-8D10-0260F37D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should scale minimum be zero?</a:t>
            </a:r>
          </a:p>
          <a:p>
            <a:pPr lvl="1"/>
            <a:r>
              <a:rPr lang="en-US" dirty="0"/>
              <a:t>Often! (if it makes logical sense and doesn’t obscure data)</a:t>
            </a:r>
          </a:p>
          <a:p>
            <a:r>
              <a:rPr lang="en-US" dirty="0"/>
              <a:t>Counting rate of change vs. total?</a:t>
            </a:r>
          </a:p>
          <a:p>
            <a:pPr lvl="1"/>
            <a:r>
              <a:rPr lang="en-US" dirty="0"/>
              <a:t>May be useful</a:t>
            </a:r>
          </a:p>
          <a:p>
            <a:r>
              <a:rPr lang="en-US" dirty="0"/>
              <a:t>Log scale?</a:t>
            </a:r>
          </a:p>
          <a:p>
            <a:r>
              <a:rPr lang="en-US" dirty="0"/>
              <a:t>What counts as a </a:t>
            </a:r>
            <a:r>
              <a:rPr lang="en-US" i="1" dirty="0"/>
              <a:t>milestone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5150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C3CC-1A71-6E4E-8AE0-5F37518A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emotional side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5518-E33F-524C-8518-6441F27E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553456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what it might feel like to see data (especially about yourself)</a:t>
            </a:r>
          </a:p>
          <a:p>
            <a:r>
              <a:rPr lang="en-US" dirty="0"/>
              <a:t>Bad news can lead to discontinued use</a:t>
            </a:r>
          </a:p>
          <a:p>
            <a:r>
              <a:rPr lang="en-US" dirty="0"/>
              <a:t>Can you say something nice </a:t>
            </a:r>
            <a:br>
              <a:rPr lang="en-US" dirty="0"/>
            </a:br>
            <a:r>
              <a:rPr lang="en-US" dirty="0"/>
              <a:t>to the user?</a:t>
            </a:r>
          </a:p>
          <a:p>
            <a:r>
              <a:rPr lang="en-US" dirty="0"/>
              <a:t>Milestones are often arbitrary, can be helpful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BAD43-651C-984E-826F-7CBB6C6A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92" y="846138"/>
            <a:ext cx="1664208" cy="282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4F2C4-AF31-7143-8FD2-0B0FCC1CE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592" y="4045903"/>
            <a:ext cx="1664208" cy="2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68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Why use a certain representation?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688"/>
            <a:ext cx="8229600" cy="45517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Imagine we have data about food that a person has eaten. What would the following representations allow us to see?</a:t>
            </a:r>
          </a:p>
          <a:p>
            <a:endParaRPr lang="en-US" dirty="0"/>
          </a:p>
          <a:p>
            <a:r>
              <a:rPr lang="en-US" dirty="0"/>
              <a:t>Charts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Multiples</a:t>
            </a:r>
          </a:p>
          <a:p>
            <a:r>
              <a:rPr lang="en-US" dirty="0"/>
              <a:t>Photo collages</a:t>
            </a:r>
          </a:p>
          <a:p>
            <a:r>
              <a:rPr lang="en-US" dirty="0" err="1"/>
              <a:t>Sparklines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1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text is better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61" y="1809481"/>
            <a:ext cx="3133143" cy="46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460" y="1750456"/>
            <a:ext cx="3116686" cy="46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9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Non-visual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data non visually?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Applicable to a11y, wearables, mobile…</a:t>
            </a:r>
          </a:p>
        </p:txBody>
      </p:sp>
    </p:spTree>
    <p:extLst>
      <p:ext uri="{BB962C8B-B14F-4D97-AF65-F5344CB8AC3E}">
        <p14:creationId xmlns:p14="http://schemas.microsoft.com/office/powerpoint/2010/main" val="95759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is meaningful?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 a data set of pizza places in Boulder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/>
              <a:t>questions</a:t>
            </a:r>
            <a:r>
              <a:rPr lang="en-US" dirty="0"/>
              <a:t> might users</a:t>
            </a:r>
            <a:br>
              <a:rPr lang="en-US" dirty="0"/>
            </a:br>
            <a:r>
              <a:rPr lang="en-US" dirty="0"/>
              <a:t>have about this data set?</a:t>
            </a:r>
          </a:p>
          <a:p>
            <a:r>
              <a:rPr lang="en-US" dirty="0"/>
              <a:t>What </a:t>
            </a:r>
            <a:r>
              <a:rPr lang="en-US" b="1" dirty="0"/>
              <a:t>choices</a:t>
            </a:r>
            <a:r>
              <a:rPr lang="en-US" dirty="0"/>
              <a:t> might users</a:t>
            </a:r>
            <a:br>
              <a:rPr lang="en-US" dirty="0"/>
            </a:br>
            <a:r>
              <a:rPr lang="en-US" dirty="0"/>
              <a:t>make based on this data?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Online Pizza Ordering System | Pizza Delivery System &amp; Software">
            <a:extLst>
              <a:ext uri="{FF2B5EF4-FFF2-40B4-BE49-F238E27FC236}">
                <a16:creationId xmlns:a16="http://schemas.microsoft.com/office/drawing/2014/main" id="{0232B873-C40B-4B73-A680-3B1A3660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06" y="4088135"/>
            <a:ext cx="2495227" cy="24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67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Sonification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data to pitch, stereo, other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92"/>
            <a:ext cx="9144000" cy="43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7" y="317364"/>
            <a:ext cx="7832501" cy="5840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355318"/>
            <a:ext cx="606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sonify.psych.gatech.edu</a:t>
            </a:r>
            <a:r>
              <a:rPr lang="en-US" dirty="0">
                <a:hlinkClick r:id="rId4"/>
              </a:rPr>
              <a:t>/research/aquarium/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sonification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416"/>
            <a:ext cx="8229600" cy="4321747"/>
          </a:xfrm>
        </p:spPr>
        <p:txBody>
          <a:bodyPr/>
          <a:lstStyle/>
          <a:p>
            <a:r>
              <a:rPr lang="en-US" dirty="0"/>
              <a:t>Requires training</a:t>
            </a:r>
          </a:p>
          <a:p>
            <a:r>
              <a:rPr lang="en-US" dirty="0"/>
              <a:t>Limited bandwidth for simultaneous transmission</a:t>
            </a:r>
          </a:p>
          <a:p>
            <a:r>
              <a:rPr lang="en-US" dirty="0"/>
              <a:t>Users need to learn sound mappings each time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(usually)</a:t>
            </a:r>
          </a:p>
        </p:txBody>
      </p:sp>
    </p:spTree>
    <p:extLst>
      <p:ext uri="{BB962C8B-B14F-4D97-AF65-F5344CB8AC3E}">
        <p14:creationId xmlns:p14="http://schemas.microsoft.com/office/powerpoint/2010/main" val="44601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Tactile representations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308725"/>
            <a:ext cx="262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Amy Hurst et al., VizTouch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310246"/>
            <a:ext cx="5511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of tactile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872"/>
            <a:ext cx="8229600" cy="4102291"/>
          </a:xfrm>
        </p:spPr>
        <p:txBody>
          <a:bodyPr/>
          <a:lstStyle/>
          <a:p>
            <a:r>
              <a:rPr lang="en-US" dirty="0"/>
              <a:t>Limited sensory bandwidth</a:t>
            </a:r>
          </a:p>
          <a:p>
            <a:r>
              <a:rPr lang="en-US" dirty="0"/>
              <a:t>Difficult to compare across multiple points</a:t>
            </a:r>
          </a:p>
          <a:p>
            <a:r>
              <a:rPr lang="en-US" dirty="0"/>
              <a:t>Difficult to layer data</a:t>
            </a:r>
          </a:p>
          <a:p>
            <a:r>
              <a:rPr lang="en-US" dirty="0"/>
              <a:t>Most people don’t know how to design these</a:t>
            </a:r>
          </a:p>
        </p:txBody>
      </p:sp>
    </p:spTree>
    <p:extLst>
      <p:ext uri="{BB962C8B-B14F-4D97-AF65-F5344CB8AC3E}">
        <p14:creationId xmlns:p14="http://schemas.microsoft.com/office/powerpoint/2010/main" val="1564184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visual with sound, tactile, etc.</a:t>
            </a:r>
          </a:p>
          <a:p>
            <a:endParaRPr lang="en-US" dirty="0"/>
          </a:p>
          <a:p>
            <a:r>
              <a:rPr lang="en-US" dirty="0"/>
              <a:t>More engineering required, but can be more universally usable</a:t>
            </a:r>
          </a:p>
        </p:txBody>
      </p:sp>
    </p:spTree>
    <p:extLst>
      <p:ext uri="{BB962C8B-B14F-4D97-AF65-F5344CB8AC3E}">
        <p14:creationId xmlns:p14="http://schemas.microsoft.com/office/powerpoint/2010/main" val="263660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Tactile Tablet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729" y="1600200"/>
            <a:ext cx="7976542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308725"/>
            <a:ext cx="6136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https://www.youtube.com/watch?v=MEU1XbTH1Ts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Deceptive visualizations 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our information representations be misleading?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Lying with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Deceiving scales</a:t>
            </a:r>
          </a:p>
          <a:p>
            <a:r>
              <a:rPr lang="en-US" dirty="0"/>
              <a:t>Showing data on two different scales</a:t>
            </a:r>
          </a:p>
          <a:p>
            <a:r>
              <a:rPr lang="en-US" dirty="0"/>
              <a:t>Spurious correlations</a:t>
            </a:r>
          </a:p>
          <a:p>
            <a:r>
              <a:rPr lang="en-US" dirty="0"/>
              <a:t>Ignoring important variables (e.g. scale)</a:t>
            </a:r>
          </a:p>
          <a:p>
            <a:r>
              <a:rPr lang="en-US" dirty="0"/>
              <a:t>Deceiving visual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80691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23" y="0"/>
            <a:ext cx="7700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5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6ADB-BB65-B34E-8B61-C5E0A7ED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D17D-9C3F-2F46-8482-4D7CB62474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83734B-39DA-9E41-B520-A179038132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38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01650"/>
            <a:ext cx="85725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3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8" y="0"/>
            <a:ext cx="7651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27" y="0"/>
            <a:ext cx="710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0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266"/>
            <a:ext cx="9144000" cy="42054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5370" y="6247869"/>
            <a:ext cx="5544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http://www.tylervigen.com/spurious-correlations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2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98" y="0"/>
            <a:ext cx="766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2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8" y="0"/>
            <a:ext cx="819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52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to do about misleading visualizations?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 yourself to recognize common tricks</a:t>
            </a:r>
          </a:p>
          <a:p>
            <a:endParaRPr lang="en-US"/>
          </a:p>
          <a:p>
            <a:r>
              <a:rPr lang="en-US"/>
              <a:t>Consider how the same information might be presented differently, and what that might show</a:t>
            </a:r>
          </a:p>
          <a:p>
            <a:endParaRPr lang="en-US"/>
          </a:p>
          <a:p>
            <a:r>
              <a:rPr lang="en-US"/>
              <a:t>In your work, be mindful of what your goal is (and what you want to communicate)</a:t>
            </a:r>
          </a:p>
        </p:txBody>
      </p:sp>
    </p:spTree>
    <p:extLst>
      <p:ext uri="{BB962C8B-B14F-4D97-AF65-F5344CB8AC3E}">
        <p14:creationId xmlns:p14="http://schemas.microsoft.com/office/powerpoint/2010/main" val="213654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 on 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Edward </a:t>
            </a:r>
            <a:r>
              <a:rPr lang="en-US" sz="2600" dirty="0" err="1"/>
              <a:t>Tufte</a:t>
            </a:r>
            <a:r>
              <a:rPr lang="en-US" sz="2600" dirty="0"/>
              <a:t>, </a:t>
            </a:r>
            <a:r>
              <a:rPr lang="en-US" sz="2600" dirty="0">
                <a:hlinkClick r:id="rId2"/>
              </a:rPr>
              <a:t>http://www.edwardtufte.com</a:t>
            </a:r>
            <a:endParaRPr lang="en-US" sz="2600" dirty="0"/>
          </a:p>
          <a:p>
            <a:r>
              <a:rPr lang="en-US" sz="2600" dirty="0"/>
              <a:t>Scott McCloud, </a:t>
            </a:r>
            <a:r>
              <a:rPr lang="en-US" sz="2600" i="1" dirty="0"/>
              <a:t>Understanding Comics</a:t>
            </a:r>
          </a:p>
          <a:p>
            <a:endParaRPr lang="en-US" sz="2600" i="1" dirty="0"/>
          </a:p>
          <a:p>
            <a:r>
              <a:rPr lang="en-US" sz="2600" dirty="0">
                <a:hlinkClick r:id="rId3"/>
              </a:rPr>
              <a:t>http://informationisbeautiful.net</a:t>
            </a:r>
            <a:endParaRPr lang="en-US" sz="2600" dirty="0"/>
          </a:p>
          <a:p>
            <a:r>
              <a:rPr lang="en-US" sz="2600" dirty="0">
                <a:hlinkClick r:id="rId4"/>
              </a:rPr>
              <a:t>http://feltron.com/</a:t>
            </a:r>
            <a:endParaRPr lang="en-US" sz="2600" dirty="0"/>
          </a:p>
          <a:p>
            <a:r>
              <a:rPr lang="en-US" sz="2600" dirty="0">
                <a:hlinkClick r:id="rId5"/>
              </a:rPr>
              <a:t>http://reddit.com/r/DataIsBeautiful</a:t>
            </a:r>
            <a:endParaRPr lang="en-US" sz="2600" dirty="0"/>
          </a:p>
          <a:p>
            <a:r>
              <a:rPr lang="en-US" sz="2600" dirty="0">
                <a:hlinkClick r:id="rId6"/>
              </a:rPr>
              <a:t>http://reddit.com/r/DataIsUgly</a:t>
            </a:r>
            <a:endParaRPr lang="en-US" sz="2600" dirty="0"/>
          </a:p>
          <a:p>
            <a:r>
              <a:rPr lang="en-US" sz="2600" dirty="0">
                <a:hlinkClick r:id="rId7"/>
              </a:rPr>
              <a:t>http://viz.wtf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383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0CAA-F128-CC44-9CDF-A0195A34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A961-04C5-FF46-9B0E-6E25D4DF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08C-BF76-0B46-BCF9-1DA7E5B5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about pizza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1E53D-E6F4-6D4B-AFF7-C11D3CF980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Menu items</a:t>
            </a:r>
          </a:p>
          <a:p>
            <a:r>
              <a:rPr lang="en-US" dirty="0"/>
              <a:t>Ratings</a:t>
            </a:r>
          </a:p>
          <a:p>
            <a:r>
              <a:rPr lang="en-US" dirty="0"/>
              <a:t>Style of pizza</a:t>
            </a:r>
          </a:p>
          <a:p>
            <a:r>
              <a:rPr lang="en-US" dirty="0"/>
              <a:t>Delivery</a:t>
            </a:r>
          </a:p>
          <a:p>
            <a:r>
              <a:rPr lang="en-US" dirty="0"/>
              <a:t>Fees (delivery)</a:t>
            </a:r>
          </a:p>
          <a:p>
            <a:r>
              <a:rPr lang="en-US" dirty="0"/>
              <a:t>Hours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Health code compliance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9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38E8-5E4B-FB4F-8E4B-14B687AD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Questions that a pizza user might have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26C7C-B99E-7D44-A34A-34A53A734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cheapest large pizza?</a:t>
            </a:r>
          </a:p>
          <a:p>
            <a:r>
              <a:rPr lang="en-US" dirty="0"/>
              <a:t>What pizza tastes the best?</a:t>
            </a:r>
          </a:p>
          <a:p>
            <a:pPr lvl="1"/>
            <a:r>
              <a:rPr lang="en-US" dirty="0"/>
              <a:t>What’s the most popular pizza?</a:t>
            </a:r>
          </a:p>
          <a:p>
            <a:r>
              <a:rPr lang="en-US" dirty="0"/>
              <a:t>Does this support my dietary restrictions?</a:t>
            </a:r>
          </a:p>
          <a:p>
            <a:r>
              <a:rPr lang="en-US" dirty="0"/>
              <a:t>Combo deals / deals </a:t>
            </a:r>
          </a:p>
          <a:p>
            <a:r>
              <a:rPr lang="en-US" dirty="0"/>
              <a:t>How long until I can eat pizza?</a:t>
            </a:r>
          </a:p>
        </p:txBody>
      </p:sp>
    </p:spTree>
    <p:extLst>
      <p:ext uri="{BB962C8B-B14F-4D97-AF65-F5344CB8AC3E}">
        <p14:creationId xmlns:p14="http://schemas.microsoft.com/office/powerpoint/2010/main" val="405441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viz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sense of information </a:t>
            </a:r>
            <a:br>
              <a:rPr lang="en-US" dirty="0"/>
            </a:br>
            <a:r>
              <a:rPr lang="is-IS" dirty="0"/>
              <a:t>→ </a:t>
            </a:r>
            <a:r>
              <a:rPr lang="en-US" dirty="0"/>
              <a:t>exploratory data analysis</a:t>
            </a:r>
          </a:p>
          <a:p>
            <a:endParaRPr lang="en-US" dirty="0"/>
          </a:p>
          <a:p>
            <a:r>
              <a:rPr lang="en-US" dirty="0"/>
              <a:t>Comparison between variables</a:t>
            </a:r>
          </a:p>
          <a:p>
            <a:endParaRPr lang="en-US" dirty="0"/>
          </a:p>
          <a:p>
            <a:r>
              <a:rPr lang="en-US" dirty="0"/>
              <a:t>Optimization (based on some goal)</a:t>
            </a:r>
          </a:p>
        </p:txBody>
      </p:sp>
    </p:spTree>
    <p:extLst>
      <p:ext uri="{BB962C8B-B14F-4D97-AF65-F5344CB8AC3E}">
        <p14:creationId xmlns:p14="http://schemas.microsoft.com/office/powerpoint/2010/main" val="9040979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9-sketching</Template>
  <TotalTime>7289</TotalTime>
  <Words>1629</Words>
  <Application>Microsoft Macintosh PowerPoint</Application>
  <PresentationFormat>On-screen Show (4:3)</PresentationFormat>
  <Paragraphs>282</Paragraphs>
  <Slides>68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Helvetica</vt:lpstr>
      <vt:lpstr>Helvetica Neue</vt:lpstr>
      <vt:lpstr>Black</vt:lpstr>
      <vt:lpstr>Representing information  CSCI 5839 Fall 2021</vt:lpstr>
      <vt:lpstr>The problem</vt:lpstr>
      <vt:lpstr>Why discussing in this class?</vt:lpstr>
      <vt:lpstr>Human-centered information design</vt:lpstr>
      <vt:lpstr>What data is meaningful?</vt:lpstr>
      <vt:lpstr>Pizza questions</vt:lpstr>
      <vt:lpstr>Data about pizza</vt:lpstr>
      <vt:lpstr>Questions that a pizza user might have </vt:lpstr>
      <vt:lpstr>Common viz tasks</vt:lpstr>
      <vt:lpstr>Perspectives</vt:lpstr>
      <vt:lpstr>Tufte’s Principles (interpreted)</vt:lpstr>
      <vt:lpstr>PowerPoint Presentation</vt:lpstr>
      <vt:lpstr>Napoleon’s March by Minard</vt:lpstr>
      <vt:lpstr>PowerPoint Presentation</vt:lpstr>
      <vt:lpstr>PowerPoint Presentation</vt:lpstr>
      <vt:lpstr>PowerPoint Presentation</vt:lpstr>
      <vt:lpstr>PowerPoint Presentation</vt:lpstr>
      <vt:lpstr>Why is this good? Is it good?</vt:lpstr>
      <vt:lpstr>Some principles from Tufte</vt:lpstr>
      <vt:lpstr>PowerPoint Presentation</vt:lpstr>
      <vt:lpstr>PowerPoint Presentation</vt:lpstr>
      <vt:lpstr>PowerPoint Presentation</vt:lpstr>
      <vt:lpstr>Bret Victor</vt:lpstr>
      <vt:lpstr>Victor’s Principles (interpreted)</vt:lpstr>
      <vt:lpstr>PowerPoint Presentation</vt:lpstr>
      <vt:lpstr>Designing info displays</vt:lpstr>
      <vt:lpstr>(Some) goals of information display</vt:lpstr>
      <vt:lpstr>Our information design toolkit</vt:lpstr>
      <vt:lpstr>Basic graphic representations</vt:lpstr>
      <vt:lpstr>Maps</vt:lpstr>
      <vt:lpstr>PowerPoint Presentation</vt:lpstr>
      <vt:lpstr>Map layering</vt:lpstr>
      <vt:lpstr>Timelines</vt:lpstr>
      <vt:lpstr>The other kind of timeline</vt:lpstr>
      <vt:lpstr>Small multiples</vt:lpstr>
      <vt:lpstr>Photo collages or “image quilts”</vt:lpstr>
      <vt:lpstr>PowerPoint Presentation</vt:lpstr>
      <vt:lpstr>Treemaps</vt:lpstr>
      <vt:lpstr>PowerPoint Presentation</vt:lpstr>
      <vt:lpstr>Sparklines</vt:lpstr>
      <vt:lpstr>Interactive visualizations</vt:lpstr>
      <vt:lpstr>Plain old charts</vt:lpstr>
      <vt:lpstr>Choosing scale</vt:lpstr>
      <vt:lpstr>Appropriate scale</vt:lpstr>
      <vt:lpstr>Other details to consider</vt:lpstr>
      <vt:lpstr>The emotional side of data</vt:lpstr>
      <vt:lpstr>Why use a certain representation?</vt:lpstr>
      <vt:lpstr>Sometimes text is better</vt:lpstr>
      <vt:lpstr>Non-visual representation</vt:lpstr>
      <vt:lpstr>Sonification of data</vt:lpstr>
      <vt:lpstr>PowerPoint Presentation</vt:lpstr>
      <vt:lpstr>Challenges of sonification</vt:lpstr>
      <vt:lpstr>Tactile representations</vt:lpstr>
      <vt:lpstr>Challenges of tactile representations</vt:lpstr>
      <vt:lpstr>Multimodal representations</vt:lpstr>
      <vt:lpstr>Talking Tactile Tablet</vt:lpstr>
      <vt:lpstr>Deceptive visualizations 😈</vt:lpstr>
      <vt:lpstr>Lying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do about misleading visualizations?</vt:lpstr>
      <vt:lpstr>References on data representation</vt:lpstr>
      <vt:lpstr>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Shaun Kane</cp:lastModifiedBy>
  <cp:revision>1032</cp:revision>
  <dcterms:created xsi:type="dcterms:W3CDTF">2014-10-16T19:05:29Z</dcterms:created>
  <dcterms:modified xsi:type="dcterms:W3CDTF">2021-11-15T19:14:48Z</dcterms:modified>
</cp:coreProperties>
</file>